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0"/>
  </p:notesMasterIdLst>
  <p:sldIdLst>
    <p:sldId id="265" r:id="rId2"/>
    <p:sldId id="261" r:id="rId3"/>
    <p:sldId id="256" r:id="rId4"/>
    <p:sldId id="257" r:id="rId5"/>
    <p:sldId id="262" r:id="rId6"/>
    <p:sldId id="263" r:id="rId7"/>
    <p:sldId id="276" r:id="rId8"/>
    <p:sldId id="270" r:id="rId9"/>
    <p:sldId id="258" r:id="rId10"/>
    <p:sldId id="259" r:id="rId11"/>
    <p:sldId id="260" r:id="rId12"/>
    <p:sldId id="269" r:id="rId13"/>
    <p:sldId id="271" r:id="rId14"/>
    <p:sldId id="278" r:id="rId15"/>
    <p:sldId id="280" r:id="rId16"/>
    <p:sldId id="264" r:id="rId17"/>
    <p:sldId id="277" r:id="rId18"/>
    <p:sldId id="287" r:id="rId19"/>
    <p:sldId id="279" r:id="rId20"/>
    <p:sldId id="290" r:id="rId21"/>
    <p:sldId id="272" r:id="rId22"/>
    <p:sldId id="273" r:id="rId23"/>
    <p:sldId id="274" r:id="rId24"/>
    <p:sldId id="275" r:id="rId25"/>
    <p:sldId id="281" r:id="rId26"/>
    <p:sldId id="282" r:id="rId27"/>
    <p:sldId id="286" r:id="rId28"/>
    <p:sldId id="283" r:id="rId29"/>
    <p:sldId id="285" r:id="rId30"/>
    <p:sldId id="291" r:id="rId31"/>
    <p:sldId id="268" r:id="rId32"/>
    <p:sldId id="284" r:id="rId33"/>
    <p:sldId id="288" r:id="rId34"/>
    <p:sldId id="293" r:id="rId35"/>
    <p:sldId id="294" r:id="rId36"/>
    <p:sldId id="295" r:id="rId37"/>
    <p:sldId id="296" r:id="rId38"/>
    <p:sldId id="297" r:id="rId39"/>
    <p:sldId id="299" r:id="rId40"/>
    <p:sldId id="306" r:id="rId41"/>
    <p:sldId id="301" r:id="rId42"/>
    <p:sldId id="302" r:id="rId43"/>
    <p:sldId id="307" r:id="rId44"/>
    <p:sldId id="310" r:id="rId45"/>
    <p:sldId id="315" r:id="rId46"/>
    <p:sldId id="317" r:id="rId47"/>
    <p:sldId id="313" r:id="rId48"/>
    <p:sldId id="319" r:id="rId49"/>
    <p:sldId id="318" r:id="rId50"/>
    <p:sldId id="320" r:id="rId51"/>
    <p:sldId id="327" r:id="rId52"/>
    <p:sldId id="324" r:id="rId53"/>
    <p:sldId id="325" r:id="rId54"/>
    <p:sldId id="309" r:id="rId55"/>
    <p:sldId id="321" r:id="rId56"/>
    <p:sldId id="326" r:id="rId57"/>
    <p:sldId id="322" r:id="rId58"/>
    <p:sldId id="335" r:id="rId59"/>
    <p:sldId id="308" r:id="rId60"/>
    <p:sldId id="311" r:id="rId61"/>
    <p:sldId id="303" r:id="rId62"/>
    <p:sldId id="338" r:id="rId63"/>
    <p:sldId id="340" r:id="rId64"/>
    <p:sldId id="339" r:id="rId65"/>
    <p:sldId id="334" r:id="rId66"/>
    <p:sldId id="337" r:id="rId67"/>
    <p:sldId id="328" r:id="rId68"/>
    <p:sldId id="333" r:id="rId69"/>
    <p:sldId id="342" r:id="rId70"/>
    <p:sldId id="336" r:id="rId71"/>
    <p:sldId id="341" r:id="rId72"/>
    <p:sldId id="330" r:id="rId73"/>
    <p:sldId id="346" r:id="rId74"/>
    <p:sldId id="344" r:id="rId75"/>
    <p:sldId id="347" r:id="rId76"/>
    <p:sldId id="312" r:id="rId77"/>
    <p:sldId id="343" r:id="rId78"/>
    <p:sldId id="331" r:id="rId79"/>
    <p:sldId id="304" r:id="rId80"/>
    <p:sldId id="305" r:id="rId81"/>
    <p:sldId id="351" r:id="rId82"/>
    <p:sldId id="348" r:id="rId83"/>
    <p:sldId id="349" r:id="rId84"/>
    <p:sldId id="354" r:id="rId85"/>
    <p:sldId id="355" r:id="rId86"/>
    <p:sldId id="353" r:id="rId87"/>
    <p:sldId id="352" r:id="rId88"/>
    <p:sldId id="350" r:id="rId8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AB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25" autoAdjust="0"/>
    <p:restoredTop sz="94660"/>
  </p:normalViewPr>
  <p:slideViewPr>
    <p:cSldViewPr snapToGrid="0" showGuides="1">
      <p:cViewPr varScale="1">
        <p:scale>
          <a:sx n="80" d="100"/>
          <a:sy n="80" d="100"/>
        </p:scale>
        <p:origin x="180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70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903D9B-CDCE-47AE-A9ED-F382F231FAFA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FFBB20-B7C9-4680-BDAF-0D8A62EB9EC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38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35B14A6D-3EE2-4382-AC6A-59DE0DA6577C}" type="slidenum">
              <a:rPr lang="en-US" altLang="pt-BR"/>
              <a:pPr eaLnBrk="1" hangingPunct="1"/>
              <a:t>53</a:t>
            </a:fld>
            <a:endParaRPr lang="en-US" altLang="pt-BR"/>
          </a:p>
        </p:txBody>
      </p:sp>
      <p:sp>
        <p:nvSpPr>
          <p:cNvPr id="337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2588" y="685800"/>
            <a:ext cx="6096000" cy="3429000"/>
          </a:xfrm>
          <a:ln/>
        </p:spPr>
      </p:sp>
      <p:sp>
        <p:nvSpPr>
          <p:cNvPr id="337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 smtClean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89914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862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18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79865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875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79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0862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4724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969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6669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9903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975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4C9831-C853-491B-8CA3-83D5A2751BE4}" type="datetimeFigureOut">
              <a:rPr lang="pt-BR" smtClean="0"/>
              <a:t>26/11/2017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625D13-7784-40F7-9BD4-24E91BD3613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5353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292011" y="2476500"/>
            <a:ext cx="762580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1</a:t>
            </a:r>
          </a:p>
        </p:txBody>
      </p:sp>
    </p:spTree>
    <p:extLst>
      <p:ext uri="{BB962C8B-B14F-4D97-AF65-F5344CB8AC3E}">
        <p14:creationId xmlns:p14="http://schemas.microsoft.com/office/powerpoint/2010/main" val="3227105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2148" t="13652" r="8203" b="9594"/>
          <a:stretch/>
        </p:blipFill>
        <p:spPr>
          <a:xfrm>
            <a:off x="380199" y="709860"/>
            <a:ext cx="11399521" cy="617621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42737" y="401053"/>
            <a:ext cx="212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Questão 1 de 2013.1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306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5218" t="12994" r="21642" b="12007"/>
          <a:stretch/>
        </p:blipFill>
        <p:spPr>
          <a:xfrm>
            <a:off x="1920963" y="145822"/>
            <a:ext cx="8366118" cy="6638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837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6255" r="4178" b="66339"/>
          <a:stretch/>
        </p:blipFill>
        <p:spPr>
          <a:xfrm>
            <a:off x="417094" y="2490537"/>
            <a:ext cx="11357811" cy="187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51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973"/>
          <a:stretch/>
        </p:blipFill>
        <p:spPr>
          <a:xfrm>
            <a:off x="0" y="1761374"/>
            <a:ext cx="12192000" cy="3015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156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o 2"/>
          <p:cNvGrpSpPr/>
          <p:nvPr/>
        </p:nvGrpSpPr>
        <p:grpSpPr>
          <a:xfrm>
            <a:off x="-1042220" y="467442"/>
            <a:ext cx="13499828" cy="7702750"/>
            <a:chOff x="517558" y="371775"/>
            <a:chExt cx="11156883" cy="6365909"/>
          </a:xfrm>
        </p:grpSpPr>
        <p:pic>
          <p:nvPicPr>
            <p:cNvPr id="4" name="Imagem 3"/>
            <p:cNvPicPr>
              <a:picLocks noChangeAspect="1"/>
            </p:cNvPicPr>
            <p:nvPr/>
          </p:nvPicPr>
          <p:blipFill rotWithShape="1">
            <a:blip r:embed="rId2"/>
            <a:srcRect l="8882" t="15246" r="7927" b="3663"/>
            <a:stretch/>
          </p:blipFill>
          <p:spPr>
            <a:xfrm>
              <a:off x="517558" y="371775"/>
              <a:ext cx="11156883" cy="6114449"/>
            </a:xfrm>
            <a:prstGeom prst="rect">
              <a:avLst/>
            </a:prstGeom>
          </p:spPr>
        </p:pic>
        <p:sp>
          <p:nvSpPr>
            <p:cNvPr id="2" name="Retângulo 1"/>
            <p:cNvSpPr/>
            <p:nvPr/>
          </p:nvSpPr>
          <p:spPr>
            <a:xfrm>
              <a:off x="721895" y="4884821"/>
              <a:ext cx="7832558" cy="18528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 4"/>
            <p:cNvSpPr/>
            <p:nvPr/>
          </p:nvSpPr>
          <p:spPr>
            <a:xfrm>
              <a:off x="3015916" y="4146885"/>
              <a:ext cx="4082716" cy="244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3719848" y="3336757"/>
              <a:ext cx="5434096" cy="2446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6601496" y="1768041"/>
              <a:ext cx="1628104" cy="13172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8941724" y="1312394"/>
              <a:ext cx="1453561" cy="9112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997648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882" t="15246" r="7927" b="3663"/>
          <a:stretch/>
        </p:blipFill>
        <p:spPr>
          <a:xfrm>
            <a:off x="517558" y="371775"/>
            <a:ext cx="11156883" cy="61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6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47" t="13254" r="6947" b="11523"/>
          <a:stretch/>
        </p:blipFill>
        <p:spPr>
          <a:xfrm rot="16200000">
            <a:off x="2602028" y="-2100194"/>
            <a:ext cx="6987943" cy="11058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2896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2741" y="2632911"/>
            <a:ext cx="11290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3</a:t>
            </a:r>
            <a:endParaRPr lang="pt-B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3794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498024" y="-2645683"/>
            <a:ext cx="1195952" cy="1214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51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4" y="595116"/>
            <a:ext cx="10076033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63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592470" y="1399007"/>
            <a:ext cx="2101516" cy="13876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Formulação do problema</a:t>
            </a:r>
            <a:endParaRPr lang="pt-BR" dirty="0"/>
          </a:p>
        </p:txBody>
      </p:sp>
      <p:sp>
        <p:nvSpPr>
          <p:cNvPr id="5" name="Retângulo 4"/>
          <p:cNvSpPr/>
          <p:nvPr/>
        </p:nvSpPr>
        <p:spPr>
          <a:xfrm>
            <a:off x="2598820" y="3011905"/>
            <a:ext cx="2101516" cy="13876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Análise de Eficácia do algoritmo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2598820" y="4580021"/>
            <a:ext cx="2101516" cy="13876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Análise de eficiência do Algoritmo</a:t>
            </a:r>
            <a:endParaRPr lang="pt-BR" dirty="0"/>
          </a:p>
        </p:txBody>
      </p:sp>
      <p:sp>
        <p:nvSpPr>
          <p:cNvPr id="7" name="Retângulo 6"/>
          <p:cNvSpPr/>
          <p:nvPr/>
        </p:nvSpPr>
        <p:spPr>
          <a:xfrm>
            <a:off x="144378" y="2867524"/>
            <a:ext cx="2101516" cy="1387642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Análise de “dureza” do problema</a:t>
            </a:r>
            <a:endParaRPr lang="pt-BR" dirty="0"/>
          </a:p>
        </p:txBody>
      </p:sp>
      <p:cxnSp>
        <p:nvCxnSpPr>
          <p:cNvPr id="9" name="Conector angulado 8"/>
          <p:cNvCxnSpPr>
            <a:stCxn id="4" idx="2"/>
            <a:endCxn id="5" idx="0"/>
          </p:cNvCxnSpPr>
          <p:nvPr/>
        </p:nvCxnSpPr>
        <p:spPr>
          <a:xfrm rot="16200000" flipH="1">
            <a:off x="3533775" y="2896102"/>
            <a:ext cx="225256" cy="63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angulado 9"/>
          <p:cNvCxnSpPr>
            <a:stCxn id="5" idx="2"/>
            <a:endCxn id="6" idx="0"/>
          </p:cNvCxnSpPr>
          <p:nvPr/>
        </p:nvCxnSpPr>
        <p:spPr>
          <a:xfrm rot="5400000">
            <a:off x="3559341" y="4489784"/>
            <a:ext cx="180474" cy="1270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angulado 12"/>
          <p:cNvCxnSpPr>
            <a:stCxn id="6" idx="1"/>
            <a:endCxn id="7" idx="2"/>
          </p:cNvCxnSpPr>
          <p:nvPr/>
        </p:nvCxnSpPr>
        <p:spPr>
          <a:xfrm rot="10800000">
            <a:off x="1195136" y="4255166"/>
            <a:ext cx="1403684" cy="101867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angulado 15"/>
          <p:cNvCxnSpPr>
            <a:stCxn id="7" idx="0"/>
            <a:endCxn id="4" idx="1"/>
          </p:cNvCxnSpPr>
          <p:nvPr/>
        </p:nvCxnSpPr>
        <p:spPr>
          <a:xfrm rot="5400000" flipH="1" flipV="1">
            <a:off x="1506455" y="1781509"/>
            <a:ext cx="774696" cy="139733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CaixaDeTexto 21"/>
          <p:cNvSpPr txBox="1"/>
          <p:nvPr/>
        </p:nvSpPr>
        <p:spPr>
          <a:xfrm>
            <a:off x="1163864" y="5002159"/>
            <a:ext cx="1398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Posso melhorar?</a:t>
            </a:r>
            <a:endParaRPr lang="pt-BR" sz="1400" dirty="0"/>
          </a:p>
        </p:txBody>
      </p:sp>
      <p:sp>
        <p:nvSpPr>
          <p:cNvPr id="23" name="Retângulo 22"/>
          <p:cNvSpPr/>
          <p:nvPr/>
        </p:nvSpPr>
        <p:spPr>
          <a:xfrm>
            <a:off x="5054932" y="332206"/>
            <a:ext cx="1545338" cy="8662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Força Bruta</a:t>
            </a:r>
            <a:endParaRPr lang="pt-BR" dirty="0"/>
          </a:p>
        </p:txBody>
      </p:sp>
      <p:sp>
        <p:nvSpPr>
          <p:cNvPr id="24" name="Retângulo 23"/>
          <p:cNvSpPr/>
          <p:nvPr/>
        </p:nvSpPr>
        <p:spPr>
          <a:xfrm>
            <a:off x="6747726" y="332206"/>
            <a:ext cx="1545338" cy="8662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Dividir e conquistar</a:t>
            </a:r>
            <a:endParaRPr lang="pt-BR" dirty="0"/>
          </a:p>
        </p:txBody>
      </p:sp>
      <p:sp>
        <p:nvSpPr>
          <p:cNvPr id="25" name="Retângulo 24"/>
          <p:cNvSpPr/>
          <p:nvPr/>
        </p:nvSpPr>
        <p:spPr>
          <a:xfrm>
            <a:off x="8440520" y="332206"/>
            <a:ext cx="1545338" cy="8662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Algoritmos gulosos</a:t>
            </a:r>
            <a:endParaRPr lang="pt-BR" dirty="0"/>
          </a:p>
        </p:txBody>
      </p:sp>
      <p:sp>
        <p:nvSpPr>
          <p:cNvPr id="26" name="Retângulo 25"/>
          <p:cNvSpPr/>
          <p:nvPr/>
        </p:nvSpPr>
        <p:spPr>
          <a:xfrm>
            <a:off x="10133314" y="332206"/>
            <a:ext cx="1545338" cy="86627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Programação Dinâmica</a:t>
            </a:r>
            <a:endParaRPr lang="pt-BR" dirty="0"/>
          </a:p>
        </p:txBody>
      </p:sp>
      <p:sp>
        <p:nvSpPr>
          <p:cNvPr id="29" name="Retângulo 28"/>
          <p:cNvSpPr/>
          <p:nvPr/>
        </p:nvSpPr>
        <p:spPr>
          <a:xfrm>
            <a:off x="5054932" y="1405357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6747726" y="1405357"/>
            <a:ext cx="1545338" cy="1381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1" name="Retângulo 30"/>
          <p:cNvSpPr/>
          <p:nvPr/>
        </p:nvSpPr>
        <p:spPr>
          <a:xfrm>
            <a:off x="8440520" y="1405357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2" name="Retângulo 31"/>
          <p:cNvSpPr/>
          <p:nvPr/>
        </p:nvSpPr>
        <p:spPr>
          <a:xfrm>
            <a:off x="10133314" y="1405357"/>
            <a:ext cx="1545338" cy="1381292"/>
          </a:xfrm>
          <a:prstGeom prst="rect">
            <a:avLst/>
          </a:prstGeom>
          <a:solidFill>
            <a:srgbClr val="FFABA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3" name="Retângulo 32"/>
          <p:cNvSpPr/>
          <p:nvPr/>
        </p:nvSpPr>
        <p:spPr>
          <a:xfrm>
            <a:off x="5054932" y="2987844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Retângulo 33"/>
          <p:cNvSpPr/>
          <p:nvPr/>
        </p:nvSpPr>
        <p:spPr>
          <a:xfrm>
            <a:off x="6747726" y="2987844"/>
            <a:ext cx="1545338" cy="1381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5" name="Retângulo 34"/>
          <p:cNvSpPr/>
          <p:nvPr/>
        </p:nvSpPr>
        <p:spPr>
          <a:xfrm>
            <a:off x="8440520" y="2987844"/>
            <a:ext cx="1545338" cy="1381292"/>
          </a:xfrm>
          <a:prstGeom prst="rect">
            <a:avLst/>
          </a:prstGeom>
          <a:solidFill>
            <a:srgbClr val="FFABA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6" name="Retângulo 35"/>
          <p:cNvSpPr/>
          <p:nvPr/>
        </p:nvSpPr>
        <p:spPr>
          <a:xfrm>
            <a:off x="10133314" y="2987844"/>
            <a:ext cx="1545338" cy="138129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7" name="Retângulo 36"/>
          <p:cNvSpPr/>
          <p:nvPr/>
        </p:nvSpPr>
        <p:spPr>
          <a:xfrm>
            <a:off x="5054932" y="4586371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8" name="Retângulo 37"/>
          <p:cNvSpPr/>
          <p:nvPr/>
        </p:nvSpPr>
        <p:spPr>
          <a:xfrm>
            <a:off x="6747726" y="4586371"/>
            <a:ext cx="1545338" cy="1381292"/>
          </a:xfrm>
          <a:prstGeom prst="rect">
            <a:avLst/>
          </a:prstGeom>
          <a:solidFill>
            <a:srgbClr val="FFABAB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9" name="Retângulo 38"/>
          <p:cNvSpPr/>
          <p:nvPr/>
        </p:nvSpPr>
        <p:spPr>
          <a:xfrm>
            <a:off x="8440520" y="4586371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40" name="Retângulo 39"/>
          <p:cNvSpPr/>
          <p:nvPr/>
        </p:nvSpPr>
        <p:spPr>
          <a:xfrm>
            <a:off x="10133314" y="4586371"/>
            <a:ext cx="1545338" cy="138129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47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/>
          <a:srcRect l="53075" t="80527" r="8090" b="12105"/>
          <a:stretch/>
        </p:blipFill>
        <p:spPr>
          <a:xfrm>
            <a:off x="249327" y="2560200"/>
            <a:ext cx="11713237" cy="174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33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55" b="51071"/>
          <a:stretch/>
        </p:blipFill>
        <p:spPr>
          <a:xfrm>
            <a:off x="-2917157" y="-587809"/>
            <a:ext cx="17725687" cy="805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20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8105" t="25479" r="7813" b="29619"/>
          <a:stretch/>
        </p:blipFill>
        <p:spPr>
          <a:xfrm>
            <a:off x="81286" y="1380648"/>
            <a:ext cx="12021814" cy="4096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217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16771" t="44998" r="8750" b="19615"/>
          <a:stretch/>
        </p:blipFill>
        <p:spPr>
          <a:xfrm>
            <a:off x="0" y="1814696"/>
            <a:ext cx="12086146" cy="322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720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82222" r="10950" b="13704"/>
          <a:stretch/>
        </p:blipFill>
        <p:spPr>
          <a:xfrm>
            <a:off x="485220" y="634300"/>
            <a:ext cx="11541680" cy="79064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t="10370" r="7388" b="66852"/>
          <a:stretch/>
        </p:blipFill>
        <p:spPr>
          <a:xfrm>
            <a:off x="444500" y="1424940"/>
            <a:ext cx="11671300" cy="406146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85220" y="634300"/>
            <a:ext cx="11541680" cy="240968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4443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750" t="34809" r="15104" b="44626"/>
          <a:stretch/>
        </p:blipFill>
        <p:spPr>
          <a:xfrm>
            <a:off x="638641" y="2397029"/>
            <a:ext cx="10914719" cy="2063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2812" t="30175" r="14896" b="46665"/>
          <a:stretch/>
        </p:blipFill>
        <p:spPr>
          <a:xfrm>
            <a:off x="536373" y="2158921"/>
            <a:ext cx="11119254" cy="232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80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3437" t="37401" r="15208" b="42404"/>
          <a:stretch/>
        </p:blipFill>
        <p:spPr>
          <a:xfrm>
            <a:off x="620046" y="2415623"/>
            <a:ext cx="10951907" cy="2026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81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3125" t="29064" r="14583" b="37031"/>
          <a:stretch/>
        </p:blipFill>
        <p:spPr>
          <a:xfrm>
            <a:off x="536373" y="1727643"/>
            <a:ext cx="11119254" cy="3402715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790058" y="4138863"/>
            <a:ext cx="10668043" cy="99149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8352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647700"/>
            <a:ext cx="990600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730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6722" t="22132" r="8764" b="32491"/>
          <a:stretch/>
        </p:blipFill>
        <p:spPr>
          <a:xfrm>
            <a:off x="763670" y="1603331"/>
            <a:ext cx="10664661" cy="3651338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42737" y="401053"/>
            <a:ext cx="212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Questão 1 de 2016.2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01477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2741" y="2632911"/>
            <a:ext cx="11290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4</a:t>
            </a:r>
            <a:endParaRPr lang="pt-B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66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410"/>
          <a:stretch/>
        </p:blipFill>
        <p:spPr>
          <a:xfrm>
            <a:off x="-141885" y="310323"/>
            <a:ext cx="12475768" cy="6208235"/>
          </a:xfrm>
        </p:spPr>
      </p:pic>
    </p:spTree>
    <p:extLst>
      <p:ext uri="{BB962C8B-B14F-4D97-AF65-F5344CB8AC3E}">
        <p14:creationId xmlns:p14="http://schemas.microsoft.com/office/powerpoint/2010/main" val="4091419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24166" t="25543" r="13438" b="43146"/>
          <a:stretch/>
        </p:blipFill>
        <p:spPr>
          <a:xfrm>
            <a:off x="527076" y="1857801"/>
            <a:ext cx="11137848" cy="314239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8891337" y="5763126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3200" b="1" dirty="0" smtClean="0"/>
              <a:t>Estratégia gulosa</a:t>
            </a:r>
            <a:endParaRPr lang="pt-BR" sz="3200" b="1" dirty="0"/>
          </a:p>
        </p:txBody>
      </p:sp>
    </p:spTree>
    <p:extLst>
      <p:ext uri="{BB962C8B-B14F-4D97-AF65-F5344CB8AC3E}">
        <p14:creationId xmlns:p14="http://schemas.microsoft.com/office/powerpoint/2010/main" val="47702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1032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39" t="77544"/>
          <a:stretch/>
        </p:blipFill>
        <p:spPr>
          <a:xfrm>
            <a:off x="5715000" y="1913650"/>
            <a:ext cx="7115094" cy="2963149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7" r="12314" b="57544"/>
          <a:stretch/>
        </p:blipFill>
        <p:spPr>
          <a:xfrm>
            <a:off x="0" y="281739"/>
            <a:ext cx="5543550" cy="4993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432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26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8276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876986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62"/>
            <a:ext cx="12192000" cy="6848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4335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" y="63627"/>
            <a:ext cx="11986260" cy="673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649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6048" t="21276" r="9630" b="16396"/>
          <a:stretch/>
        </p:blipFill>
        <p:spPr>
          <a:xfrm>
            <a:off x="-618627" y="795718"/>
            <a:ext cx="12870894" cy="6068662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42737" y="401053"/>
            <a:ext cx="212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Questão 2 de 2016.2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497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4166" t="29249" r="8854" b="19430"/>
          <a:stretch/>
        </p:blipFill>
        <p:spPr>
          <a:xfrm>
            <a:off x="417893" y="1300670"/>
            <a:ext cx="11356213" cy="425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41061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6443" y="-272910"/>
            <a:ext cx="13184886" cy="7403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0894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4064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116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2741" y="2632911"/>
            <a:ext cx="11290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5</a:t>
            </a:r>
            <a:endParaRPr lang="pt-BR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622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62" y="1083498"/>
            <a:ext cx="11946877" cy="4691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19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Qual a complexidade de um algoritmo que acha os k-elementos mais próximos em um grafo direcionado com pesos positivos?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009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ef797b25-2b33-4d6d-877c-dfc19fb59f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5" r="4572"/>
          <a:stretch/>
        </p:blipFill>
        <p:spPr>
          <a:xfrm>
            <a:off x="240073" y="2129589"/>
            <a:ext cx="11891368" cy="2404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72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blob:https://web.whatsapp.com/ef797b25-2b33-4d6d-877c-dfc19fb59fdb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7100" y="2819400"/>
            <a:ext cx="134112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13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2741" y="2632911"/>
            <a:ext cx="11290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6</a:t>
            </a:r>
            <a:endParaRPr lang="pt-BR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2780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90" t="-2830" r="7286"/>
          <a:stretch/>
        </p:blipFill>
        <p:spPr>
          <a:xfrm>
            <a:off x="40710" y="2566498"/>
            <a:ext cx="12056301" cy="1682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4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74" r="1841" b="19325"/>
          <a:stretch/>
        </p:blipFill>
        <p:spPr>
          <a:xfrm>
            <a:off x="32083" y="554203"/>
            <a:ext cx="12136967" cy="57182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84" r="1841" b="19325"/>
          <a:stretch/>
        </p:blipFill>
        <p:spPr>
          <a:xfrm>
            <a:off x="6096000" y="554203"/>
            <a:ext cx="6040967" cy="5718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594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Algoritmos gulosos (receita de bolo)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Listar critérios gulosos interessantes</a:t>
            </a:r>
          </a:p>
          <a:p>
            <a:r>
              <a:rPr lang="pt-BR" dirty="0" smtClean="0"/>
              <a:t>Filtrar critérios com contraexemplos</a:t>
            </a:r>
          </a:p>
          <a:p>
            <a:r>
              <a:rPr lang="pt-BR" dirty="0" smtClean="0"/>
              <a:t>Testar casos especiais</a:t>
            </a:r>
          </a:p>
          <a:p>
            <a:r>
              <a:rPr lang="pt-BR" dirty="0" smtClean="0"/>
              <a:t>Provar </a:t>
            </a:r>
            <a:r>
              <a:rPr lang="pt-BR" dirty="0" err="1" smtClean="0"/>
              <a:t>corretude</a:t>
            </a:r>
            <a:r>
              <a:rPr lang="pt-BR" dirty="0" smtClean="0"/>
              <a:t> (</a:t>
            </a:r>
            <a:r>
              <a:rPr lang="pt-BR" dirty="0" err="1" smtClean="0"/>
              <a:t>argument</a:t>
            </a:r>
            <a:r>
              <a:rPr lang="pt-BR" dirty="0" smtClean="0"/>
              <a:t> Exchange/ </a:t>
            </a:r>
            <a:r>
              <a:rPr lang="pt-BR" dirty="0" err="1" smtClean="0"/>
              <a:t>stay-ahead</a:t>
            </a:r>
            <a:r>
              <a:rPr lang="pt-BR" dirty="0" smtClean="0"/>
              <a:t>)</a:t>
            </a:r>
          </a:p>
          <a:p>
            <a:r>
              <a:rPr lang="pt-BR" dirty="0" smtClean="0"/>
              <a:t>Analisar complexidade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826374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6443" t="77598" r="1538" b="5465"/>
          <a:stretch/>
        </p:blipFill>
        <p:spPr>
          <a:xfrm>
            <a:off x="1309875" y="3429000"/>
            <a:ext cx="10882125" cy="3314001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58635" t="68995" r="14662" b="18095"/>
          <a:stretch/>
        </p:blipFill>
        <p:spPr>
          <a:xfrm>
            <a:off x="178014" y="471421"/>
            <a:ext cx="6915631" cy="2526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0832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64248" t="68348" r="7437" b="3784"/>
          <a:stretch/>
        </p:blipFill>
        <p:spPr>
          <a:xfrm>
            <a:off x="2062797" y="429950"/>
            <a:ext cx="8066406" cy="5998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3788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981200" y="30480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pt-BR" smtClean="0"/>
              <a:t>Cap 4-Exercício 2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609600" indent="-609600">
              <a:buFontTx/>
              <a:buAutoNum type="alphaLcParenR"/>
            </a:pPr>
            <a:r>
              <a:rPr lang="en-US" altLang="pt-BR" smtClean="0"/>
              <a:t>Verdadeiro, já que trocando cada elemento pelo seu quadrado não altera a ordem das arestas. Portanto, o algoritmo de Kruskal constrói a mesma árvore.</a:t>
            </a:r>
          </a:p>
          <a:p>
            <a:pPr marL="609600" indent="-609600">
              <a:buFontTx/>
              <a:buAutoNum type="alphaLcParenR"/>
            </a:pPr>
            <a:r>
              <a:rPr lang="en-US" altLang="pt-BR" smtClean="0"/>
              <a:t>Falso. Considere o seguinte contra-exemplo: V={s,a,b,t},  cost(s,a)=9, cost(a,t)=1, cost(s,b)=6, cost(b,t)=6</a:t>
            </a:r>
          </a:p>
          <a:p>
            <a:pPr marL="609600" indent="-609600">
              <a:buFontTx/>
              <a:buAutoNum type="alphaLcParenR"/>
            </a:pPr>
            <a:endParaRPr lang="en-US" altLang="pt-BR" smtClean="0"/>
          </a:p>
          <a:p>
            <a:pPr marL="609600" indent="-609600">
              <a:buNone/>
            </a:pPr>
            <a:endParaRPr lang="en-US" altLang="pt-BR" smtClean="0"/>
          </a:p>
        </p:txBody>
      </p:sp>
    </p:spTree>
    <p:extLst>
      <p:ext uri="{BB962C8B-B14F-4D97-AF65-F5344CB8AC3E}">
        <p14:creationId xmlns:p14="http://schemas.microsoft.com/office/powerpoint/2010/main" val="1210830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4051" t="37719" r="60144" b="57544"/>
          <a:stretch/>
        </p:blipFill>
        <p:spPr>
          <a:xfrm>
            <a:off x="0" y="2616198"/>
            <a:ext cx="12229590" cy="127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528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51089" t="71952" r="4623" b="16156"/>
          <a:stretch/>
        </p:blipFill>
        <p:spPr>
          <a:xfrm>
            <a:off x="361140" y="2265574"/>
            <a:ext cx="11469718" cy="232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6467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1452" t="64264" r="4895" b="3424"/>
          <a:stretch/>
        </p:blipFill>
        <p:spPr>
          <a:xfrm>
            <a:off x="443406" y="267774"/>
            <a:ext cx="11305188" cy="6322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279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59075" t="64985" r="12519" b="21561"/>
          <a:stretch/>
        </p:blipFill>
        <p:spPr>
          <a:xfrm>
            <a:off x="1200181" y="661825"/>
            <a:ext cx="9791637" cy="350372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/>
          <a:srcRect l="59075" t="91472" r="12519" b="4384"/>
          <a:stretch/>
        </p:blipFill>
        <p:spPr>
          <a:xfrm>
            <a:off x="1200181" y="4363936"/>
            <a:ext cx="9791637" cy="107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031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2741" y="2632911"/>
            <a:ext cx="11290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7</a:t>
            </a:r>
            <a:endParaRPr lang="pt-BR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072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3356" t="51133" r="59462" b="25870"/>
          <a:stretch/>
        </p:blipFill>
        <p:spPr>
          <a:xfrm>
            <a:off x="101989" y="500217"/>
            <a:ext cx="12065947" cy="585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607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8510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66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237" y="192087"/>
            <a:ext cx="7629525" cy="492442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937" y="4903787"/>
            <a:ext cx="774382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217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4877" t="50351" r="62211" b="39824"/>
          <a:stretch/>
        </p:blipFill>
        <p:spPr>
          <a:xfrm>
            <a:off x="90063" y="2021745"/>
            <a:ext cx="12011875" cy="2814508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10924674" y="5366085"/>
            <a:ext cx="4956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4400" b="1" dirty="0" smtClean="0">
                <a:solidFill>
                  <a:srgbClr val="FF0000"/>
                </a:solidFill>
              </a:rPr>
              <a:t>X</a:t>
            </a:r>
            <a:endParaRPr lang="pt-BR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6971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9678" y="50005"/>
            <a:ext cx="9712643" cy="6757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308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055" y="208008"/>
            <a:ext cx="5197888" cy="97964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87" y="1077920"/>
            <a:ext cx="11467624" cy="3884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8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4" y="0"/>
            <a:ext cx="11226171" cy="59826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58" y="5524943"/>
            <a:ext cx="7643977" cy="133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27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8" y="1776451"/>
            <a:ext cx="12007122" cy="330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140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473" y="1280116"/>
            <a:ext cx="11093053" cy="4297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212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2741" y="2632911"/>
            <a:ext cx="11290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8</a:t>
            </a:r>
            <a:endParaRPr lang="pt-BR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849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438" y="2264545"/>
            <a:ext cx="12007122" cy="232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26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28026" t="48947" r="23421" b="37889"/>
          <a:stretch/>
        </p:blipFill>
        <p:spPr>
          <a:xfrm>
            <a:off x="2156548" y="283795"/>
            <a:ext cx="7878904" cy="1201053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3"/>
          <a:srcRect l="29507" t="49122" r="22928" b="33083"/>
          <a:stretch/>
        </p:blipFill>
        <p:spPr>
          <a:xfrm>
            <a:off x="2338056" y="2134558"/>
            <a:ext cx="7828709" cy="164665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/>
          <a:srcRect l="29507" t="74069" r="22928" b="17704"/>
          <a:stretch/>
        </p:blipFill>
        <p:spPr>
          <a:xfrm>
            <a:off x="2519564" y="3400559"/>
            <a:ext cx="7828709" cy="76131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/>
          <a:srcRect l="29605" t="60882" r="23717" b="22619"/>
          <a:stretch/>
        </p:blipFill>
        <p:spPr>
          <a:xfrm>
            <a:off x="2284567" y="4161874"/>
            <a:ext cx="7882198" cy="1566441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/>
          <a:srcRect l="28047" t="87873" r="25275" b="3752"/>
          <a:stretch/>
        </p:blipFill>
        <p:spPr>
          <a:xfrm>
            <a:off x="2156548" y="5663095"/>
            <a:ext cx="7882198" cy="79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86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925938" y="1104900"/>
            <a:ext cx="1026392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2</a:t>
            </a:r>
            <a:endParaRPr lang="pt-BR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4144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13" y="876242"/>
            <a:ext cx="11728172" cy="5105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6863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3890" y="2916425"/>
            <a:ext cx="5067299" cy="395360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648" y="861092"/>
            <a:ext cx="10478829" cy="1333057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582" y="2725738"/>
            <a:ext cx="4514352" cy="3930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33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02" y="479515"/>
            <a:ext cx="12090794" cy="589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80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914" y="0"/>
            <a:ext cx="11226171" cy="5982643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758" y="5524943"/>
            <a:ext cx="7643977" cy="1333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4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3" t="19123" r="2303" b="38771"/>
          <a:stretch/>
        </p:blipFill>
        <p:spPr>
          <a:xfrm>
            <a:off x="240628" y="1985210"/>
            <a:ext cx="11766885" cy="2887579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409074" y="5149516"/>
            <a:ext cx="762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(c) Qual seria a complexidade concatenando tudo e usando </a:t>
            </a:r>
            <a:r>
              <a:rPr lang="pt-BR" dirty="0" err="1" smtClean="0"/>
              <a:t>mergesort</a:t>
            </a:r>
            <a:r>
              <a:rPr lang="pt-BR" dirty="0" smtClean="0"/>
              <a:t> simples.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0241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412741" y="2632911"/>
            <a:ext cx="1129031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800" b="1" dirty="0" smtClean="0">
                <a:solidFill>
                  <a:prstClr val="white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Monitoria 9</a:t>
            </a:r>
            <a:endParaRPr lang="pt-BR" b="1" dirty="0">
              <a:solidFill>
                <a:prstClr val="white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2804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8319" t="54386" r="62761" b="27193"/>
          <a:stretch/>
        </p:blipFill>
        <p:spPr>
          <a:xfrm>
            <a:off x="291093" y="652876"/>
            <a:ext cx="11609813" cy="5804909"/>
          </a:xfrm>
          <a:prstGeom prst="rect">
            <a:avLst/>
          </a:prstGeom>
        </p:spPr>
      </p:pic>
      <p:sp>
        <p:nvSpPr>
          <p:cNvPr id="2" name="CaixaDeTexto 1"/>
          <p:cNvSpPr txBox="1"/>
          <p:nvPr/>
        </p:nvSpPr>
        <p:spPr>
          <a:xfrm>
            <a:off x="3248528" y="4535904"/>
            <a:ext cx="132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MST </a:t>
            </a:r>
            <a:r>
              <a:rPr lang="pt-BR" dirty="0" err="1" smtClean="0"/>
              <a:t>Kruskal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9500937" y="5795210"/>
            <a:ext cx="1323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MST </a:t>
            </a:r>
            <a:r>
              <a:rPr lang="pt-BR" dirty="0" err="1" smtClean="0"/>
              <a:t>Kruskal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12680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1" y="1476623"/>
            <a:ext cx="12146576" cy="3904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08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84" y="494094"/>
            <a:ext cx="11448031" cy="5869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716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4602" t="18070" r="59594" b="56666"/>
          <a:stretch/>
        </p:blipFill>
        <p:spPr>
          <a:xfrm>
            <a:off x="589047" y="378995"/>
            <a:ext cx="11013905" cy="610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187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" t="44728" r="2599" b="3445"/>
          <a:stretch/>
        </p:blipFill>
        <p:spPr>
          <a:xfrm>
            <a:off x="-8795" y="1553047"/>
            <a:ext cx="12209588" cy="375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16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/>
          <a:srcRect l="3086" t="39824" r="59732" b="49123"/>
          <a:stretch/>
        </p:blipFill>
        <p:spPr>
          <a:xfrm>
            <a:off x="0" y="2021305"/>
            <a:ext cx="12065947" cy="2815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27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154" y="196166"/>
            <a:ext cx="9473756" cy="646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4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66" y="2207324"/>
            <a:ext cx="11121867" cy="24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80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39" y="1185034"/>
            <a:ext cx="12081920" cy="448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04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8008"/>
            <a:ext cx="12192000" cy="480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66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2811" y="107650"/>
            <a:ext cx="9406376" cy="664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2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1055" y="60483"/>
            <a:ext cx="10529888" cy="6737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91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/>
          <a:srcRect l="1709" t="34386" r="58630" b="27895"/>
          <a:stretch/>
        </p:blipFill>
        <p:spPr>
          <a:xfrm>
            <a:off x="1614248" y="74264"/>
            <a:ext cx="8987568" cy="6709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618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799" y="2036515"/>
            <a:ext cx="11364486" cy="278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331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8" t="67032" r="9925" b="18173"/>
          <a:stretch/>
        </p:blipFill>
        <p:spPr>
          <a:xfrm>
            <a:off x="524086" y="2113184"/>
            <a:ext cx="11143829" cy="2631633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42737" y="401053"/>
            <a:ext cx="2126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Questão 4 de 2015.1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5642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27358</TotalTime>
  <Words>193</Words>
  <Application>Microsoft Office PowerPoint</Application>
  <PresentationFormat>Widescreen</PresentationFormat>
  <Paragraphs>38</Paragraphs>
  <Slides>88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88</vt:i4>
      </vt:variant>
    </vt:vector>
  </HeadingPairs>
  <TitlesOfParts>
    <vt:vector size="93" baseType="lpstr">
      <vt:lpstr>Arial</vt:lpstr>
      <vt:lpstr>Calibri</vt:lpstr>
      <vt:lpstr>Calibri Light</vt:lpstr>
      <vt:lpstr>Courier New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Qual a complexidade de um algoritmo que acha os k-elementos mais próximos em um grafo direcionado com pesos positivos?</vt:lpstr>
      <vt:lpstr>Apresentação do PowerPoint</vt:lpstr>
      <vt:lpstr>Apresentação do PowerPoint</vt:lpstr>
      <vt:lpstr>Apresentação do PowerPoint</vt:lpstr>
      <vt:lpstr>Apresentação do PowerPoint</vt:lpstr>
      <vt:lpstr>Algoritmos gulosos (receita de bolo)</vt:lpstr>
      <vt:lpstr>Apresentação do PowerPoint</vt:lpstr>
      <vt:lpstr>Apresentação do PowerPoint</vt:lpstr>
      <vt:lpstr>Cap 4-Exercício 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Usuario</dc:creator>
  <cp:lastModifiedBy>Usuario</cp:lastModifiedBy>
  <cp:revision>90</cp:revision>
  <dcterms:created xsi:type="dcterms:W3CDTF">2017-09-13T11:37:07Z</dcterms:created>
  <dcterms:modified xsi:type="dcterms:W3CDTF">2017-11-27T21:39:30Z</dcterms:modified>
</cp:coreProperties>
</file>